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33"/>
  </p:notesMasterIdLst>
  <p:handoutMasterIdLst>
    <p:handoutMasterId r:id="rId34"/>
  </p:handoutMasterIdLst>
  <p:sldIdLst>
    <p:sldId id="258" r:id="rId5"/>
    <p:sldId id="259" r:id="rId6"/>
    <p:sldId id="260" r:id="rId7"/>
    <p:sldId id="270" r:id="rId8"/>
    <p:sldId id="263" r:id="rId9"/>
    <p:sldId id="262" r:id="rId10"/>
    <p:sldId id="273" r:id="rId11"/>
    <p:sldId id="278" r:id="rId12"/>
    <p:sldId id="280" r:id="rId13"/>
    <p:sldId id="274" r:id="rId14"/>
    <p:sldId id="275" r:id="rId15"/>
    <p:sldId id="276" r:id="rId16"/>
    <p:sldId id="277" r:id="rId17"/>
    <p:sldId id="279" r:id="rId18"/>
    <p:sldId id="281" r:id="rId19"/>
    <p:sldId id="282" r:id="rId20"/>
    <p:sldId id="283" r:id="rId21"/>
    <p:sldId id="284" r:id="rId22"/>
    <p:sldId id="288" r:id="rId23"/>
    <p:sldId id="264" r:id="rId24"/>
    <p:sldId id="265" r:id="rId25"/>
    <p:sldId id="266" r:id="rId26"/>
    <p:sldId id="285" r:id="rId27"/>
    <p:sldId id="286" r:id="rId28"/>
    <p:sldId id="287" r:id="rId29"/>
    <p:sldId id="267" r:id="rId30"/>
    <p:sldId id="268" r:id="rId31"/>
    <p:sldId id="269" r:id="rId32"/>
  </p:sldIdLst>
  <p:sldSz cx="12192000" cy="6858000"/>
  <p:notesSz cx="6858000" cy="9144000"/>
  <p:embeddedFontLst>
    <p:embeddedFont>
      <p:font typeface="Avenir Next LT Pro" panose="020B050402020202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Speak Pro" panose="020B0504020101020102" pitchFamily="34" charset="0"/>
      <p:regular r:id="rId43"/>
      <p:bold r:id="rId44"/>
      <p:italic r:id="rId45"/>
      <p:boldItalic r:id="rId46"/>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86" d="100"/>
          <a:sy n="86" d="100"/>
        </p:scale>
        <p:origin x="562" y="58"/>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17/04/2023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17/04/2023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17/04/2023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17/04/2023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17/04/2023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17/04/2023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17/04/2023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17/04/2023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17/04/2023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17/04/2023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17/04/2023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jp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jp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jp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hyperlink" Target="https://kylin.apache.or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ibm.com/es-es/products/cognos-analytics" TargetMode="External"/><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www.oracle.com/technetwork/database/options/olap/oracle-olap-11g-biee-twp-128229.pdf" TargetMode="External"/><Relationship Id="rId2" Type="http://schemas.openxmlformats.org/officeDocument/2006/relationships/image" Target="../media/image25.jpe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hyperlink" Target="https://www.oracle.com/business-analytics/business-intelligence/technologies/bi-enterprise-edition.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4.jpe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5.jp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este caso se han contemplado los </a:t>
            </a:r>
            <a:r>
              <a:rPr lang="es-ES" sz="1800" kern="100" dirty="0">
                <a:latin typeface="Calibri" panose="020F0502020204030204" pitchFamily="34" charset="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Cada </a:t>
            </a:r>
            <a:r>
              <a:rPr lang="es-ES" sz="1800" kern="100" dirty="0">
                <a:latin typeface="Calibri" panose="020F0502020204030204" pitchFamily="34" charset="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Las hojas de cálculo organizan los datos en dos dimensiones</a:t>
            </a:r>
            <a:r>
              <a:rPr lang="es-ES" sz="1800" kern="100" dirty="0">
                <a:latin typeface="Calibri" panose="020F0502020204030204" pitchFamily="34" charset="0"/>
                <a:ea typeface="Calibri" panose="020F0502020204030204" pitchFamily="34" charset="0"/>
                <a:cs typeface="Times New Roman" panose="02020603050405020304" pitchFamily="18" charset="0"/>
              </a:rPr>
              <a:t>: filas por cada entrada de datos, y columnas por cada atributo perteneciente a la entrada.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admiten cuatro operaciones analíticas básicas:</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Slice</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(Rebanar) :</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observar los datos eligiendo tan solo un valor de una dimensión.</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latin typeface="Calibri" panose="020F0502020204030204" pitchFamily="34" charset="0"/>
                <a:ea typeface="Calibri" panose="020F0502020204030204" pitchFamily="34" charset="0"/>
                <a:cs typeface="Times New Roman" panose="02020603050405020304" pitchFamily="18" charset="0"/>
              </a:rPr>
              <a:t>Dice (Trocear) :</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Similar al funcionamiento de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Slice</a:t>
            </a:r>
            <a:r>
              <a:rPr lang="es-ES" sz="1800" kern="100" dirty="0">
                <a:latin typeface="Calibri" panose="020F0502020204030204" pitchFamily="34" charset="0"/>
                <a:ea typeface="Calibri" panose="020F0502020204030204" pitchFamily="34" charset="0"/>
                <a:cs typeface="Times New Roman" panose="02020603050405020304" pitchFamily="18" charset="0"/>
              </a:rPr>
              <a:t>. Permite elegir varios valores de la dimensión escogida, formando un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subcubo</a:t>
            </a:r>
            <a:r>
              <a:rPr lang="es-ES" sz="1800" kern="100" dirty="0">
                <a:latin typeface="Calibri" panose="020F0502020204030204" pitchFamily="34" charset="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Drill-</a:t>
            </a: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&amp; Roll-up (Perforar &amp; Enrollar):</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profundizar (Drill-</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b="1" u="sng" kern="100" dirty="0">
                <a:latin typeface="Calibri" panose="020F0502020204030204" pitchFamily="34" charset="0"/>
                <a:ea typeface="Calibri" panose="020F0502020204030204" pitchFamily="34" charset="0"/>
                <a:cs typeface="Times New Roman" panose="02020603050405020304" pitchFamily="18" charset="0"/>
              </a:rPr>
              <a:t> (Girar):</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Equivalente a la operación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kern="100" dirty="0">
                <a:latin typeface="Calibri" panose="020F0502020204030204" pitchFamily="34" charset="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kern="100" dirty="0" err="1">
                <a:latin typeface="Calibri" panose="020F0502020204030204" pitchFamily="34" charset="0"/>
                <a:cs typeface="Times New Roman" panose="02020603050405020304" pitchFamily="18" charset="0"/>
              </a:rPr>
              <a:t>slice</a:t>
            </a:r>
            <a:r>
              <a:rPr lang="es-ES" sz="1800" kern="100" dirty="0">
                <a:latin typeface="Calibri" panose="020F0502020204030204" pitchFamily="34" charset="0"/>
                <a:cs typeface="Times New Roman" panose="02020603050405020304" pitchFamily="18" charset="0"/>
              </a:rPr>
              <a:t> de la dimensión país.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los servicios </a:t>
            </a:r>
            <a:r>
              <a:rPr lang="es-ES" sz="1800" kern="100" dirty="0" err="1">
                <a:latin typeface="Calibri" panose="020F0502020204030204" pitchFamily="34" charset="0"/>
                <a:cs typeface="Times New Roman" panose="02020603050405020304" pitchFamily="18" charset="0"/>
              </a:rPr>
              <a:t>Wordpress</a:t>
            </a:r>
            <a:r>
              <a:rPr lang="es-ES" sz="1800" kern="100" dirty="0">
                <a:latin typeface="Calibri" panose="020F0502020204030204" pitchFamily="34" charset="0"/>
                <a:cs typeface="Times New Roman" panose="02020603050405020304" pitchFamily="18" charset="0"/>
              </a:rPr>
              <a:t> y desarrollo de Web Apps, deberíamos hacer una operación dice de la dimensión servicio.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kern="100" dirty="0" err="1">
                <a:latin typeface="Calibri" panose="020F0502020204030204" pitchFamily="34" charset="0"/>
                <a:cs typeface="Times New Roman" panose="02020603050405020304" pitchFamily="18" charset="0"/>
              </a:rPr>
              <a:t>down</a:t>
            </a:r>
            <a:r>
              <a:rPr lang="es-ES" sz="1800" kern="100" dirty="0">
                <a:latin typeface="Calibri" panose="020F0502020204030204" pitchFamily="34" charset="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kern="100" dirty="0" err="1">
                <a:latin typeface="Calibri" panose="020F0502020204030204" pitchFamily="34" charset="0"/>
                <a:cs typeface="Times New Roman" panose="02020603050405020304" pitchFamily="18" charset="0"/>
              </a:rPr>
              <a:t>pivot</a:t>
            </a:r>
            <a:r>
              <a:rPr lang="es-ES" sz="1800" kern="100" dirty="0">
                <a:latin typeface="Calibri" panose="020F0502020204030204" pitchFamily="34" charset="0"/>
                <a:cs typeface="Times New Roman" panose="02020603050405020304" pitchFamily="18" charset="0"/>
              </a:rPr>
              <a:t> sobre la dimensión país. Esto cambiaría la orientación del cubo y por tanto los datos mostrados.</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El lenguaje MDX</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201245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21</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22</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Apache </a:t>
            </a:r>
            <a:r>
              <a:rPr lang="es-ES" dirty="0" err="1"/>
              <a:t>Kylin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Apache </a:t>
            </a: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es una herramienta analítica de código abierto. Está especialmente diseñada para grandes almacenes de datos y Big Data, siendo su función principal la de proveer de capacidad OLAP al contexto del Big Data. </a:t>
            </a:r>
          </a:p>
          <a:p>
            <a:pPr marL="285750" indent="-285750" algn="just">
              <a:buFont typeface="Arial" panose="020B0604020202020204" pitchFamily="34" charset="0"/>
              <a:buChar char="•"/>
            </a:pP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consigue velocidades de consulta casi constantes sin importar el volumen de datos o cuanto crezca el mismo a lo largo del tiempo. Se reduce de esta forma, la latencia en las consultas de los minutos a milésimas de segundo.</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Apache </a:t>
            </a: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es utilizado por multitud de empresas de gran envergadura. Algunas de ellas son </a:t>
            </a:r>
            <a:r>
              <a:rPr lang="es-ES" sz="1800" kern="100" dirty="0" err="1">
                <a:latin typeface="Calibri" panose="020F0502020204030204" pitchFamily="34" charset="0"/>
                <a:cs typeface="Times New Roman" panose="02020603050405020304" pitchFamily="18" charset="0"/>
              </a:rPr>
              <a:t>Ebay</a:t>
            </a:r>
            <a:r>
              <a:rPr lang="es-ES" sz="1800" kern="100" dirty="0">
                <a:latin typeface="Calibri" panose="020F0502020204030204" pitchFamily="34" charset="0"/>
                <a:cs typeface="Times New Roman" panose="02020603050405020304" pitchFamily="18" charset="0"/>
              </a:rPr>
              <a:t>, Cisco, Samsung, Microsoft, etc.</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Logotipo&#10;&#10;Descripción generada automáticamente">
            <a:extLst>
              <a:ext uri="{FF2B5EF4-FFF2-40B4-BE49-F238E27FC236}">
                <a16:creationId xmlns:a16="http://schemas.microsoft.com/office/drawing/2014/main" id="{54678AF1-5069-756B-951E-DE0F0B849C29}"/>
              </a:ext>
            </a:extLst>
          </p:cNvPr>
          <p:cNvPicPr>
            <a:picLocks noChangeAspect="1"/>
          </p:cNvPicPr>
          <p:nvPr/>
        </p:nvPicPr>
        <p:blipFill>
          <a:blip r:embed="rId3"/>
          <a:stretch>
            <a:fillRect/>
          </a:stretch>
        </p:blipFill>
        <p:spPr>
          <a:xfrm>
            <a:off x="7672322" y="1879438"/>
            <a:ext cx="3115041" cy="2856224"/>
          </a:xfrm>
          <a:prstGeom prst="rect">
            <a:avLst/>
          </a:prstGeom>
        </p:spPr>
      </p:pic>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738664"/>
          </a:xfrm>
          <a:prstGeom prst="rect">
            <a:avLst/>
          </a:prstGeom>
          <a:noFill/>
        </p:spPr>
        <p:txBody>
          <a:bodyPr wrap="square" rtlCol="0">
            <a:spAutoFit/>
          </a:bodyPr>
          <a:lstStyle/>
          <a:p>
            <a:r>
              <a:rPr lang="es-ES" sz="2400" b="1" dirty="0">
                <a:hlinkClick r:id="rId4"/>
              </a:rPr>
              <a:t>https://kylin.apache.org/</a:t>
            </a:r>
            <a:endParaRPr lang="es-ES" sz="2400" b="1" dirty="0"/>
          </a:p>
          <a:p>
            <a:endParaRPr lang="es-ES" dirty="0"/>
          </a:p>
        </p:txBody>
      </p:sp>
    </p:spTree>
    <p:extLst>
      <p:ext uri="{BB962C8B-B14F-4D97-AF65-F5344CB8AC3E}">
        <p14:creationId xmlns:p14="http://schemas.microsoft.com/office/powerpoint/2010/main" val="2944873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IBM Cognos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IBM Cognos es un sistema de procesamiento analítico disponible en entorno web. Contiene un conjunto de herramientas que permiten realizar análisis, reportes y monitorización de métricas.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Cognos cuenta con una amplia gama de componentes que permiten personalizar la experiencia a gusto del analista. Esto provoca una mejora en el desempeño del mismo y la visualización de los datos.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En el caso de los cubos OLAP, Cognos incorpora el componente IBM Cognos </a:t>
            </a:r>
            <a:r>
              <a:rPr lang="es-ES" sz="1800" kern="100" dirty="0" err="1">
                <a:latin typeface="Calibri" panose="020F0502020204030204" pitchFamily="34" charset="0"/>
                <a:cs typeface="Times New Roman" panose="02020603050405020304" pitchFamily="18" charset="0"/>
              </a:rPr>
              <a:t>Analysis</a:t>
            </a:r>
            <a:r>
              <a:rPr lang="es-ES" sz="1800" kern="100" dirty="0">
                <a:latin typeface="Calibri" panose="020F0502020204030204" pitchFamily="34" charset="0"/>
                <a:cs typeface="Times New Roman" panose="02020603050405020304" pitchFamily="18" charset="0"/>
              </a:rPr>
              <a:t> Studio, que incluye todo lo necesario para manejar análisis multidimensionales.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923330"/>
          </a:xfrm>
          <a:prstGeom prst="rect">
            <a:avLst/>
          </a:prstGeom>
          <a:noFill/>
        </p:spPr>
        <p:txBody>
          <a:bodyPr wrap="square" rtlCol="0">
            <a:spAutoFit/>
          </a:bodyPr>
          <a:lstStyle/>
          <a:p>
            <a:pPr algn="ctr"/>
            <a:r>
              <a:rPr lang="es-ES" b="1" dirty="0">
                <a:hlinkClick r:id="rId3"/>
              </a:rPr>
              <a:t>https://www.ibm.com/es-es/products/cognos-analytics</a:t>
            </a:r>
            <a:endParaRPr lang="es-ES" b="1" dirty="0"/>
          </a:p>
          <a:p>
            <a:endParaRPr lang="es-ES" dirty="0"/>
          </a:p>
        </p:txBody>
      </p:sp>
      <p:pic>
        <p:nvPicPr>
          <p:cNvPr id="8" name="Imagen 7" descr="Logotipo, nombre de la empresa&#10;&#10;Descripción generada automáticamente">
            <a:extLst>
              <a:ext uri="{FF2B5EF4-FFF2-40B4-BE49-F238E27FC236}">
                <a16:creationId xmlns:a16="http://schemas.microsoft.com/office/drawing/2014/main" id="{F30539D9-B732-2C9D-B4A9-5FCB37F61E04}"/>
              </a:ext>
            </a:extLst>
          </p:cNvPr>
          <p:cNvPicPr>
            <a:picLocks noChangeAspect="1"/>
          </p:cNvPicPr>
          <p:nvPr/>
        </p:nvPicPr>
        <p:blipFill>
          <a:blip r:embed="rId4"/>
          <a:stretch>
            <a:fillRect/>
          </a:stretch>
        </p:blipFill>
        <p:spPr>
          <a:xfrm>
            <a:off x="8011566" y="2022231"/>
            <a:ext cx="2744509" cy="2744509"/>
          </a:xfrm>
          <a:prstGeom prst="rect">
            <a:avLst/>
          </a:prstGeom>
        </p:spPr>
      </p:pic>
    </p:spTree>
    <p:extLst>
      <p:ext uri="{BB962C8B-B14F-4D97-AF65-F5344CB8AC3E}">
        <p14:creationId xmlns:p14="http://schemas.microsoft.com/office/powerpoint/2010/main" val="2288655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Oracle Business </a:t>
            </a:r>
            <a:r>
              <a:rPr lang="es-ES" dirty="0" err="1"/>
              <a:t>Intelligence</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fontScale="92500" lnSpcReduction="10000"/>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Oracle BI es una plataforma que ofrece visión ágil sobre analíticas visuales, informes de datos interactivos, reportes operacionales, acceso nativo a fuentes Big Data, etc.</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Esta herramienta es totalmente compatible con análisis OLAP, mejorando el esquema tradicional haciendo que la comodidad de cara al analista sea absoluta.</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Tiene integración completa con Oracle </a:t>
            </a:r>
            <a:r>
              <a:rPr lang="es-ES" sz="1800" kern="100" dirty="0" err="1">
                <a:latin typeface="Calibri" panose="020F0502020204030204" pitchFamily="34" charset="0"/>
                <a:cs typeface="Times New Roman" panose="02020603050405020304" pitchFamily="18" charset="0"/>
              </a:rPr>
              <a:t>Database</a:t>
            </a:r>
            <a:r>
              <a:rPr lang="es-ES" sz="1800" kern="100" dirty="0">
                <a:latin typeface="Calibri" panose="020F0502020204030204" pitchFamily="34" charset="0"/>
                <a:cs typeface="Times New Roman" panose="02020603050405020304" pitchFamily="18" charset="0"/>
              </a:rPr>
              <a:t> 11g </a:t>
            </a:r>
            <a:r>
              <a:rPr lang="es-ES" sz="1800" kern="100" dirty="0">
                <a:latin typeface="Calibri" panose="020F0502020204030204" pitchFamily="34" charset="0"/>
                <a:cs typeface="Times New Roman" panose="02020603050405020304" pitchFamily="18" charset="0"/>
                <a:hlinkClick r:id="rId3"/>
              </a:rPr>
              <a:t>https://www.oracle.com/technetwork/database/options/olap/oracle-olap-11g-biee-twp-128229.pdf</a:t>
            </a:r>
            <a:r>
              <a:rPr lang="es-ES" sz="1800" kern="100" dirty="0">
                <a:latin typeface="Calibri" panose="020F0502020204030204" pitchFamily="34" charset="0"/>
                <a:cs typeface="Times New Roman" panose="02020603050405020304" pitchFamily="18" charset="0"/>
              </a:rPr>
              <a:t> aunque se puede utilizar con cualquier base de datos.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En el caso de utilizar Oracle BI junto a Oracle </a:t>
            </a:r>
            <a:r>
              <a:rPr lang="es-ES" sz="1800" kern="100" dirty="0" err="1">
                <a:latin typeface="Calibri" panose="020F0502020204030204" pitchFamily="34" charset="0"/>
                <a:cs typeface="Times New Roman" panose="02020603050405020304" pitchFamily="18" charset="0"/>
              </a:rPr>
              <a:t>Database</a:t>
            </a:r>
            <a:r>
              <a:rPr lang="es-ES" sz="1800" kern="100" dirty="0">
                <a:latin typeface="Calibri" panose="020F0502020204030204" pitchFamily="34" charset="0"/>
                <a:cs typeface="Times New Roman" panose="02020603050405020304" pitchFamily="18" charset="0"/>
              </a:rPr>
              <a:t>, se podrá operar con el cubo OLAP directamente en SQL. En la mayoría de sistemas, se ha de utilizar un lenguaje común llamado MDX (</a:t>
            </a:r>
            <a:r>
              <a:rPr lang="es-ES" sz="1800" kern="100" dirty="0" err="1">
                <a:latin typeface="Calibri" panose="020F0502020204030204" pitchFamily="34" charset="0"/>
                <a:cs typeface="Times New Roman" panose="02020603050405020304" pitchFamily="18" charset="0"/>
              </a:rPr>
              <a:t>MultiDimensional</a:t>
            </a:r>
            <a:r>
              <a:rPr lang="es-ES" sz="1800" kern="100" dirty="0">
                <a:latin typeface="Calibri" panose="020F0502020204030204" pitchFamily="34" charset="0"/>
                <a:cs typeface="Times New Roman" panose="02020603050405020304" pitchFamily="18" charset="0"/>
              </a:rPr>
              <a:t> </a:t>
            </a:r>
            <a:r>
              <a:rPr lang="es-ES" sz="1800" kern="100" dirty="0" err="1">
                <a:latin typeface="Calibri" panose="020F0502020204030204" pitchFamily="34" charset="0"/>
                <a:cs typeface="Times New Roman" panose="02020603050405020304" pitchFamily="18" charset="0"/>
              </a:rPr>
              <a:t>eXpression</a:t>
            </a:r>
            <a:r>
              <a:rPr lang="es-ES" sz="1800" kern="100" dirty="0">
                <a:latin typeface="Calibri" panose="020F0502020204030204" pitchFamily="34" charset="0"/>
                <a:cs typeface="Times New Roman" panose="02020603050405020304" pitchFamily="18" charset="0"/>
              </a:rPr>
              <a:t>) que resulta más complejo.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153378" y="4864386"/>
            <a:ext cx="4507941" cy="1107996"/>
          </a:xfrm>
          <a:prstGeom prst="rect">
            <a:avLst/>
          </a:prstGeom>
          <a:noFill/>
        </p:spPr>
        <p:txBody>
          <a:bodyPr wrap="square" rtlCol="0">
            <a:spAutoFit/>
          </a:bodyPr>
          <a:lstStyle/>
          <a:p>
            <a:pPr algn="ctr"/>
            <a:r>
              <a:rPr lang="es-ES" sz="1600" b="1" dirty="0">
                <a:hlinkClick r:id="rId4"/>
              </a:rPr>
              <a:t>https://www.oracle.com/business-analytics/business-intelligence/technologies/bi-enterprise-edition.html</a:t>
            </a:r>
            <a:endParaRPr lang="es-ES" sz="1600" b="1" dirty="0"/>
          </a:p>
          <a:p>
            <a:endParaRPr lang="es-ES" b="1" dirty="0"/>
          </a:p>
        </p:txBody>
      </p:sp>
      <p:pic>
        <p:nvPicPr>
          <p:cNvPr id="7" name="Imagen 6" descr="Logotipo, nombre de la empresa&#10;&#10;Descripción generada automáticamente">
            <a:extLst>
              <a:ext uri="{FF2B5EF4-FFF2-40B4-BE49-F238E27FC236}">
                <a16:creationId xmlns:a16="http://schemas.microsoft.com/office/drawing/2014/main" id="{7954E930-417C-5B7B-3364-FCA4C5E6D5B9}"/>
              </a:ext>
            </a:extLst>
          </p:cNvPr>
          <p:cNvPicPr>
            <a:picLocks noChangeAspect="1"/>
          </p:cNvPicPr>
          <p:nvPr/>
        </p:nvPicPr>
        <p:blipFill>
          <a:blip r:embed="rId5"/>
          <a:stretch>
            <a:fillRect/>
          </a:stretch>
        </p:blipFill>
        <p:spPr>
          <a:xfrm>
            <a:off x="7913899" y="1843717"/>
            <a:ext cx="2986901" cy="2986901"/>
          </a:xfrm>
          <a:prstGeom prst="rect">
            <a:avLst/>
          </a:prstGeom>
        </p:spPr>
      </p:pic>
    </p:spTree>
    <p:extLst>
      <p:ext uri="{BB962C8B-B14F-4D97-AF65-F5344CB8AC3E}">
        <p14:creationId xmlns:p14="http://schemas.microsoft.com/office/powerpoint/2010/main" val="2208691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27</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28</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endParaRPr lang="es-ES"/>
          </a:p>
        </p:txBody>
      </p:sp>
    </p:spTree>
    <p:extLst>
      <p:ext uri="{BB962C8B-B14F-4D97-AF65-F5344CB8AC3E}">
        <p14:creationId xmlns:p14="http://schemas.microsoft.com/office/powerpoint/2010/main" val="59100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Un cubo OLAP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OnLine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Analitical</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1637</TotalTime>
  <Words>1680</Words>
  <Application>Microsoft Office PowerPoint</Application>
  <PresentationFormat>Panorámica</PresentationFormat>
  <Paragraphs>177</Paragraphs>
  <Slides>28</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28</vt:i4>
      </vt:variant>
    </vt:vector>
  </HeadingPairs>
  <TitlesOfParts>
    <vt:vector size="33" baseType="lpstr">
      <vt:lpstr>Speak Pro</vt:lpstr>
      <vt:lpstr>Calibri</vt:lpstr>
      <vt:lpstr>Arial</vt:lpstr>
      <vt:lpstr>Avenir Next LT Pro</vt:lpstr>
      <vt:lpstr>Tema de Office</vt:lpstr>
      <vt:lpstr>OLAP</vt:lpstr>
      <vt:lpstr>ÍNDICE</vt:lpstr>
      <vt:lpstr>INTRODUCCIÓN</vt:lpstr>
      <vt:lpstr>INTRODUCCIÓN</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Lenguaje MDX</vt:lpstr>
      <vt:lpstr>SISTEMAS OLAP</vt:lpstr>
      <vt:lpstr>UTILIDADES/BENEFICIOS</vt:lpstr>
      <vt:lpstr>OPERADORES/HERRAMIENTAS</vt:lpstr>
      <vt:lpstr>Apache Kylin</vt:lpstr>
      <vt:lpstr>IBM Cognos</vt:lpstr>
      <vt:lpstr>Oracle Business Intelligence</vt:lpstr>
      <vt:lpstr>CONCLUSIONES</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Saúl Rodríguez</cp:lastModifiedBy>
  <cp:revision>74</cp:revision>
  <dcterms:created xsi:type="dcterms:W3CDTF">2023-03-25T17:03:46Z</dcterms:created>
  <dcterms:modified xsi:type="dcterms:W3CDTF">2023-04-17T10:53:46Z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